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4" r:id="rId9"/>
    <p:sldId id="263" r:id="rId10"/>
    <p:sldId id="266" r:id="rId11"/>
    <p:sldId id="265" r:id="rId12"/>
    <p:sldId id="267" r:id="rId13"/>
    <p:sldId id="269" r:id="rId14"/>
    <p:sldId id="268" r:id="rId15"/>
    <p:sldId id="270" r:id="rId16"/>
    <p:sldId id="273" r:id="rId17"/>
    <p:sldId id="272" r:id="rId18"/>
    <p:sldId id="271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13A8-A6B9-46C7-8395-61544BB5D3D6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BD2D-D981-4120-B41B-7C5EAC2A30D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366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13A8-A6B9-46C7-8395-61544BB5D3D6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BD2D-D981-4120-B41B-7C5EAC2A3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81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13A8-A6B9-46C7-8395-61544BB5D3D6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BD2D-D981-4120-B41B-7C5EAC2A3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845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13A8-A6B9-46C7-8395-61544BB5D3D6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BD2D-D981-4120-B41B-7C5EAC2A3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934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13A8-A6B9-46C7-8395-61544BB5D3D6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BD2D-D981-4120-B41B-7C5EAC2A30DF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2980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13A8-A6B9-46C7-8395-61544BB5D3D6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BD2D-D981-4120-B41B-7C5EAC2A3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568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13A8-A6B9-46C7-8395-61544BB5D3D6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BD2D-D981-4120-B41B-7C5EAC2A3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158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13A8-A6B9-46C7-8395-61544BB5D3D6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BD2D-D981-4120-B41B-7C5EAC2A3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188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13A8-A6B9-46C7-8395-61544BB5D3D6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BD2D-D981-4120-B41B-7C5EAC2A3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788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3213A8-A6B9-46C7-8395-61544BB5D3D6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215BD2D-D981-4120-B41B-7C5EAC2A3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378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13A8-A6B9-46C7-8395-61544BB5D3D6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15BD2D-D981-4120-B41B-7C5EAC2A3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49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43213A8-A6B9-46C7-8395-61544BB5D3D6}" type="datetimeFigureOut">
              <a:rPr lang="ru-RU" smtClean="0"/>
              <a:t>08.03.2023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215BD2D-D981-4120-B41B-7C5EAC2A30DF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288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410720" y="257176"/>
            <a:ext cx="9812246" cy="129477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7. Разновидности услуг и их характерис</a:t>
            </a:r>
            <a:r>
              <a:rPr lang="ru-RU" sz="3200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тика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71526" y="1921535"/>
            <a:ext cx="108585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8890" indent="-514350">
              <a:spcAft>
                <a:spcPts val="0"/>
              </a:spcAft>
              <a:buAutoNum type="arabicPeriod"/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Научный анализ, классификация услуг и сервисной деятельности.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marR="8890" indent="-514350">
              <a:spcAft>
                <a:spcPts val="0"/>
              </a:spcAft>
              <a:buAutoNum type="arabicPeriod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Новые виды услуг и прогрессивные формы обслуживания.</a:t>
            </a:r>
          </a:p>
          <a:p>
            <a:pPr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Сервисная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 как процесс и его связь с экономической конъюнктурой.</a:t>
            </a: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4610">
              <a:spcAft>
                <a:spcPts val="0"/>
              </a:spcAft>
            </a:pP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Формы </a:t>
            </a:r>
            <a:r>
              <a:rPr lang="ru-RU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обслуживания и показатель затрат времени.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20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7276" y="841193"/>
            <a:ext cx="108385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165">
              <a:spcAft>
                <a:spcPts val="0"/>
              </a:spcAft>
            </a:pPr>
            <a:r>
              <a:rPr lang="ru-RU" sz="2800" b="1" spc="2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Новые </a:t>
            </a:r>
            <a:r>
              <a:rPr lang="ru-RU" sz="2800" b="1" spc="2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виды услуг и прогрессивные формы обслуживания.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57276" y="1856538"/>
            <a:ext cx="76228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165" indent="450215" algn="ctr">
              <a:spcAft>
                <a:spcPts val="0"/>
              </a:spcAft>
            </a:pPr>
            <a:r>
              <a:rPr lang="ru-RU" sz="2400" b="1" spc="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Товар (услуга) </a:t>
            </a:r>
            <a:r>
              <a:rPr lang="ru-RU" sz="2400" b="1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может быть новым</a:t>
            </a:r>
            <a:r>
              <a:rPr lang="ru-RU" sz="2400" b="1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R="50165" indent="450215" algn="ctr">
              <a:spcAft>
                <a:spcPts val="0"/>
              </a:spcAft>
            </a:pPr>
            <a:endParaRPr lang="ru-RU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50165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точки зрения удовлетворения новой потребности;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2057400" algn="l"/>
              </a:tabLst>
            </a:pPr>
            <a:r>
              <a:rPr lang="ru-RU" sz="24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отношению к новому потребителю;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2057400" algn="l"/>
              </a:tabLst>
            </a:pPr>
            <a:r>
              <a:rPr lang="ru-RU" sz="2400" spc="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отношению к устаревшему товару;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2057400" algn="l"/>
              </a:tabLst>
            </a:pPr>
            <a:r>
              <a:rPr lang="ru-RU" sz="24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отношению к новому рынку.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384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87932" y="1337379"/>
            <a:ext cx="1147070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  <a:tabLst>
                <a:tab pos="-2057400" algn="l"/>
              </a:tabLst>
            </a:pPr>
            <a:r>
              <a:rPr lang="ru-RU" sz="2400" b="1" spc="1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Товаром рыночной новизны можно считать</a:t>
            </a:r>
            <a:r>
              <a:rPr lang="ru-RU" sz="2400" b="1" spc="15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450215" algn="ctr">
              <a:spcAft>
                <a:spcPts val="0"/>
              </a:spcAft>
              <a:tabLst>
                <a:tab pos="-2057400" algn="l"/>
              </a:tabLst>
            </a:pPr>
            <a:endParaRPr lang="ru-RU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2057400" algn="l"/>
              </a:tabLst>
            </a:pPr>
            <a:r>
              <a:rPr lang="ru-RU" sz="2400" spc="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впервые предлагаемый товар, ранее не имевший аналогов на рынке;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2057400" algn="l"/>
              </a:tabLst>
            </a:pPr>
            <a:r>
              <a:rPr lang="ru-RU" sz="2400" spc="2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товар, которому присуще принципиальное усовершенствование по </a:t>
            </a:r>
            <a:r>
              <a:rPr lang="ru-RU" sz="2400" spc="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сравнению </a:t>
            </a:r>
            <a:r>
              <a:rPr lang="ru-RU" sz="2400" spc="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spc="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spc="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ru-RU" sz="2400" spc="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аналогичными;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2057400" algn="l"/>
              </a:tabLst>
            </a:pPr>
            <a:r>
              <a:rPr lang="ru-RU" sz="24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товар, имеющий некоторые усовершенствования среди своих анало</a:t>
            </a:r>
            <a:r>
              <a:rPr lang="ru-RU" sz="2400" spc="-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гов;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2057400" algn="l"/>
              </a:tabLst>
            </a:pPr>
            <a:r>
              <a:rPr lang="ru-RU" sz="2400" spc="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товар (услуга), имевший хождение на других рынках, но новый для </a:t>
            </a:r>
            <a:r>
              <a:rPr lang="ru-RU" sz="24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выбранного рынка;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2057400" algn="l"/>
              </a:tabLst>
            </a:pPr>
            <a:r>
              <a:rPr lang="ru-RU" sz="24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товар (услуга) для новой сферы применения.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105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48250" y="1626364"/>
            <a:ext cx="965871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6350" indent="450215" algn="just">
              <a:spcAft>
                <a:spcPts val="0"/>
              </a:spcAft>
              <a:tabLst>
                <a:tab pos="-2057400" algn="l"/>
              </a:tabLst>
            </a:pPr>
            <a:r>
              <a:rPr lang="ru-RU" sz="2400" b="1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Факторы, определяющие неудачу изделий (услуг) на рынке</a:t>
            </a:r>
            <a:r>
              <a:rPr lang="ru-RU" sz="2400" b="1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R="6350" indent="450215" algn="just">
              <a:spcAft>
                <a:spcPts val="0"/>
              </a:spcAft>
              <a:tabLst>
                <a:tab pos="-2057400" algn="l"/>
              </a:tabLst>
            </a:pP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390015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2057400" algn="l"/>
              </a:tabLst>
            </a:pPr>
            <a:r>
              <a:rPr lang="ru-RU" sz="2400" spc="1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неадекватной оценкой требований рынка;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390015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2057400" algn="l"/>
              </a:tabLst>
            </a:pPr>
            <a:r>
              <a:rPr lang="ru-RU" sz="2400" spc="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техническим несовершенством изделий;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390015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2057400" algn="l"/>
              </a:tabLst>
            </a:pPr>
            <a:r>
              <a:rPr lang="ru-RU" sz="24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завышенной ценой;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390015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2057400" algn="l"/>
              </a:tabLst>
            </a:pPr>
            <a:r>
              <a:rPr lang="ru-RU" sz="24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неверной сбытовой программой;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390015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2057400" algn="l"/>
              </a:tabLst>
            </a:pPr>
            <a:r>
              <a:rPr lang="ru-RU" sz="24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несвоевременным началом продаж;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390015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2057400" algn="l"/>
              </a:tabLst>
            </a:pPr>
            <a:r>
              <a:rPr lang="ru-RU" sz="2400" spc="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конкурентными взаимоотношениями.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422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300" y="1416158"/>
            <a:ext cx="1183004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2065" indent="450215" algn="ctr">
              <a:spcAft>
                <a:spcPts val="0"/>
              </a:spcAft>
              <a:tabLst>
                <a:tab pos="-2057400" algn="l"/>
              </a:tabLst>
            </a:pPr>
            <a:r>
              <a:rPr lang="ru-RU" sz="2400" b="1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Единицы анализа, позволяющие вновь создаваемому товару быть экономически эффективным и конкурентоспособным</a:t>
            </a:r>
            <a:r>
              <a:rPr lang="ru-RU" sz="2400" b="1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R="12065" indent="450215" algn="ctr">
              <a:spcAft>
                <a:spcPts val="0"/>
              </a:spcAft>
              <a:tabLst>
                <a:tab pos="-2057400" algn="l"/>
              </a:tabLst>
            </a:pP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2057400" algn="l"/>
              </a:tabLst>
            </a:pPr>
            <a:r>
              <a:rPr lang="ru-RU" sz="2400" spc="3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сфера возможного применения товара (услуги), контингент буду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щих, потребителей;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2057400" algn="l"/>
              </a:tabLst>
            </a:pPr>
            <a:r>
              <a:rPr lang="ru-RU" sz="24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имеющиеся ресурсы производства и сбыта;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2057400" algn="l"/>
              </a:tabLst>
            </a:pPr>
            <a:r>
              <a:rPr lang="ru-RU" sz="24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модификация производственного цикла, изменения в процессе сбы</a:t>
            </a:r>
            <a:r>
              <a:rPr lang="ru-RU" sz="2400" spc="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та, которые последуют при освоении и продвижении нового товара, </a:t>
            </a:r>
            <a:r>
              <a:rPr lang="ru-RU" sz="24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затраты, связанные </a:t>
            </a:r>
            <a:r>
              <a:rPr lang="ru-RU" sz="24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ru-RU" sz="24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этим;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2057400" algn="l"/>
              </a:tabLst>
            </a:pPr>
            <a:r>
              <a:rPr lang="ru-RU" sz="2400" spc="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возможность конкуренции нового товара с уже производимым</a:t>
            </a:r>
            <a:r>
              <a:rPr lang="ru-RU" spc="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594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4581" y="1490994"/>
            <a:ext cx="116740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  <a:tabLst>
                <a:tab pos="-2057400" algn="l"/>
              </a:tabLst>
            </a:pPr>
            <a:r>
              <a:rPr lang="ru-RU" sz="2400" b="1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Факторы, стимулирующие предприятия к выпуску новой продукции (услуги</a:t>
            </a:r>
            <a:r>
              <a:rPr lang="ru-RU" sz="2400" b="1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):</a:t>
            </a:r>
          </a:p>
          <a:p>
            <a:pPr indent="450215" algn="ctr">
              <a:spcAft>
                <a:spcPts val="0"/>
              </a:spcAft>
              <a:tabLst>
                <a:tab pos="-2057400" algn="l"/>
              </a:tabLst>
            </a:pP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2057400" algn="l"/>
              </a:tabLst>
            </a:pPr>
            <a:r>
              <a:rPr lang="ru-RU" sz="24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жесткая рыночная конкуренция,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2057400" algn="l"/>
              </a:tabLst>
            </a:pPr>
            <a:r>
              <a:rPr lang="ru-RU" sz="2400" spc="15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постоянно возрастающие </a:t>
            </a:r>
            <a:r>
              <a:rPr lang="ru-RU" sz="2400" spc="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 потребителя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2057400" algn="l"/>
              </a:tabLst>
            </a:pPr>
            <a:r>
              <a:rPr lang="ru-RU" sz="2400" spc="2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тенденции моды.</a:t>
            </a:r>
          </a:p>
          <a:p>
            <a:pPr algn="just">
              <a:tabLst>
                <a:tab pos="-2057400" algn="l"/>
              </a:tabLst>
            </a:pPr>
            <a:endParaRPr lang="ru-RU" sz="2400" spc="2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tabLst>
                <a:tab pos="-2057400" algn="l"/>
              </a:tabLst>
            </a:pP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услуга,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впервые появилась в данной местности и по своим характеристикам превосходит другие услуги аналогичного назначения.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-2057400" algn="l"/>
              </a:tabLs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287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8291" y="2031912"/>
            <a:ext cx="1172653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Сервисная деятельность: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происходит во времени, имеет длительность,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выступая, таким образом, </a:t>
            </a:r>
            <a:r>
              <a:rPr lang="ru-RU" sz="24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развертывающимися процессами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ярко выраженными адаптационными, т.е. приспособительными,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функциями: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данные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процессы имеют множество сторон и аспектов, многие из которых заметно влияют на производство и потребление услуг, на эффективность бизнеса в сервисной сфере.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63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949" y="608410"/>
            <a:ext cx="122015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165" algn="ctr">
              <a:spcAft>
                <a:spcPts val="0"/>
              </a:spcAft>
            </a:pPr>
            <a:r>
              <a:rPr lang="ru-RU" sz="2400" b="1" spc="2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3. Сервисная </a:t>
            </a:r>
            <a:r>
              <a:rPr lang="ru-RU" sz="2400" b="1" spc="2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 как процесс и его связь с экономической </a:t>
            </a:r>
            <a:r>
              <a:rPr lang="ru-RU" sz="2400" b="1" spc="2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конъюнктурой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9074" y="1562517"/>
            <a:ext cx="1158527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Процессуально-временные аспекты тщательно анализируются и учитываются каждым предпринимателем, работающим в сфере услуг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450215" algn="ctr">
              <a:spcAft>
                <a:spcPts val="0"/>
              </a:spcAft>
            </a:pP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учет динамико-временных аспектов важен для самих предпринимателей и для всей корпоративной среды сервисного бизнеса;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учет динамико-временных аспектов важен также для потребителей, которые дорожат своими интересами, а также временем, затраченным на обслуживание;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только с учетом временных параметров возможно корректное регулирование сервисной деятельности со стороны властно-правовых органов.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364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77" y="1409047"/>
            <a:ext cx="1175591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Сервисная деятельность как оперативная социально-экономическая практика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450215" algn="ctr">
              <a:spcAft>
                <a:spcPts val="0"/>
              </a:spcAft>
            </a:pPr>
            <a:endParaRPr lang="ru-RU" sz="2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сервисные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процессы могут разворачиваться во временных периодах от нескольких десятилетий, лет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нескольких месяцев, дней и</a:t>
            </a:r>
            <a:r>
              <a:rPr lang="ru-RU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даже часов, минут;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 анализа – характеристики сервиса, связанные с деятельностью конкретных работников,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также коллективов фирм, корпоративных объединений и отраслевых структур;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41275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рассматривается в рамках общеэкономической динамики (взятая в целом, хозяйственная практика каждой страны, выступая частью мировой экономической практики, представляет собой целый поток непрерывных качественных и количественных изменений);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41275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направленность, степень изменения рынка товаров и услуг, сложившиеся на данный период времени и отличающиеся от предыдущего периода, выступают </a:t>
            </a:r>
            <a:r>
              <a:rPr lang="ru-RU" sz="2000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экономической конъюнктурой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752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2806" y="989728"/>
            <a:ext cx="101504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165" algn="ctr">
              <a:spcAft>
                <a:spcPts val="0"/>
              </a:spcAft>
            </a:pPr>
            <a:r>
              <a:rPr lang="ru-RU" sz="2800" b="1" spc="2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Формы </a:t>
            </a:r>
            <a:r>
              <a:rPr lang="ru-RU" sz="2800" b="1" spc="2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обслуживания и показатель затрат </a:t>
            </a:r>
            <a:r>
              <a:rPr lang="ru-RU" sz="2800" b="1" spc="2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времени</a:t>
            </a: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3114" y="2212296"/>
            <a:ext cx="112297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4610" indent="450215" algn="just"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 обслуживания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определенный способ предоставления услуг, состоящий из набора конкретных сервисных операций и благ для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потребителя: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рамках одной и той же разновидности услуг могут быть задействованы разные формы обслуживания, которые вырабатываются для удобства клиентов,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сближения процесса обслуживания с запросами потребителей.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331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48329"/>
            <a:ext cx="1211148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4610" indent="450215" algn="ctr"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Современные формы обслуживания (используются как в разных странах,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в нашей стране в основном в потребительском сервисе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):</a:t>
            </a:r>
          </a:p>
          <a:p>
            <a:pPr marR="54610" indent="450215" algn="ctr">
              <a:spcAft>
                <a:spcPts val="0"/>
              </a:spcAft>
            </a:pP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4610" indent="450215" algn="just">
              <a:spcAft>
                <a:spcPts val="0"/>
              </a:spcAft>
            </a:pPr>
            <a:r>
              <a:rPr lang="ru-RU" sz="2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1) Абонементное </a:t>
            </a:r>
            <a:r>
              <a:rPr lang="ru-RU" sz="2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обслуживание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5461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связано с заключением между производителем и потребителем договора, согласно которому потребителю при условии внесения систематической небольшой платы предоставляется право на оперативное обслуживание, проведение плановых профилактических процедур и т.п.,</a:t>
            </a:r>
          </a:p>
          <a:p>
            <a:pPr marL="285750" marR="5461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такая форма обслуживания широко применяется при ремонте бытовой техники, услугах банно-прачечных предприятий, парикмахерских и др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285750" marR="5461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4610" indent="450215" algn="just">
              <a:spcAft>
                <a:spcPts val="0"/>
              </a:spcAft>
            </a:pPr>
            <a:r>
              <a:rPr lang="ru-RU" sz="2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2) Бесконтактное </a:t>
            </a:r>
            <a:r>
              <a:rPr lang="ru-RU" sz="2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обслуживание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0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marR="5461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предполагает следующие операции: предприятие сервиса устанавливает в подъездах домов общежитий контейнеры-накопители (заказчики складывают в контейнер белье для стирки или одежду для химчистки вместе с заполненной квитанцией; чистое белье или одежда доставляется дом заказчику в оговоренное время и взимается плата за услугу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L="285750" marR="5461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4610" lvl="8" algn="just"/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 					                                                   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12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4327" y="378540"/>
            <a:ext cx="111876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890" algn="ctr">
              <a:spcAft>
                <a:spcPts val="0"/>
              </a:spcAft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1. Научный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анализ, классификация услуг</a:t>
            </a:r>
          </a:p>
          <a:p>
            <a:pPr marR="8890" algn="ctr">
              <a:spcAft>
                <a:spcPts val="0"/>
              </a:spcAft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 сервисной деятельности.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9164" y="1871078"/>
            <a:ext cx="1138659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415" algn="just"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азработка критериев классификации нацеливается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R="18415" indent="450215" algn="just">
              <a:spcAft>
                <a:spcPts val="0"/>
              </a:spcAft>
            </a:pP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415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определение и отбор важнейших типологических признаков услуг и сервисной деятельности, которые могут помочь в деле их разбиения на составные единицы (направления, разновидности, группы);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415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определение качеств, которые отображали бы существенные свойства сервиса, позволяя формировать на основе множества реальных услуг важнейшие типологические единицы.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365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2" y="1334128"/>
            <a:ext cx="115354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4610" indent="450215" algn="just">
              <a:spcAft>
                <a:spcPts val="0"/>
              </a:spcAft>
            </a:pPr>
            <a:r>
              <a:rPr lang="ru-RU" sz="2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3) </a:t>
            </a:r>
            <a:r>
              <a:rPr lang="ru-RU" sz="2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Обслуживание </a:t>
            </a:r>
            <a:r>
              <a:rPr lang="ru-RU" sz="2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дому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5461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широко применяется при ремонте крупногабаритной техники (стиральные машины, телевизоры, холодильники, крупная мебель и др.),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5461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определенному адресу могут также привозить заказанные блюда предприятия питания (рестораны, кафе),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5461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дому могут обслуживать своих клиентов юристы, врачи и др. (осуществляется такая услуга после заказа потребителя в заранее обговоренное время; плата взимается после оказания услуги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 marR="54610" algn="just">
              <a:spcAft>
                <a:spcPts val="0"/>
              </a:spcAf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4610" algn="just">
              <a:spcAft>
                <a:spcPts val="0"/>
              </a:spcAft>
            </a:pPr>
            <a:r>
              <a:rPr lang="ru-RU" sz="2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</a:t>
            </a:r>
            <a:r>
              <a:rPr lang="ru-RU" sz="2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Прием </a:t>
            </a:r>
            <a:r>
              <a:rPr lang="ru-RU" sz="2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заказов по месту работы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5461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состоит в том, что на том или ином предприятии фирма бытового обслуживания организует прием заказов на некоторые виды услуг (химчистку, стирку, ремонт бытовых приборов, обуви и т.п.; туда же привозят отремонтированные и чистые изделия);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092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8614" y="1419854"/>
            <a:ext cx="114299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4610" indent="450215" algn="just">
              <a:spcAft>
                <a:spcPts val="0"/>
              </a:spcAft>
            </a:pPr>
            <a:r>
              <a:rPr lang="en-US" sz="2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5) </a:t>
            </a:r>
            <a:r>
              <a:rPr lang="ru-RU" sz="2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Самообслуживание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позволяет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удовлетворить потребителям некоторые свои потребности в бытовых услугах собственными силами (на фабриках-химчистках, в прачечных за небольшую плату клиенту предоставляется в пользование техническое оборудование для самостоятельной стирки или чистки вещей; в гостиницах проживающим дают возможность самим приготовить чай или кофе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4610" indent="450215" algn="just">
              <a:spcAft>
                <a:spcPts val="0"/>
              </a:spcAft>
            </a:pPr>
            <a:endParaRPr lang="en-US" sz="2000" b="1" i="1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4610" indent="450215" algn="just">
              <a:spcAft>
                <a:spcPts val="0"/>
              </a:spcAft>
            </a:pPr>
            <a:r>
              <a:rPr lang="en-US" sz="2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6) </a:t>
            </a:r>
            <a:r>
              <a:rPr lang="ru-RU" sz="2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Выездное обслуживание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заключается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том, что выездные бригады предприятия сервиса осуществляют услуги по месту жительства или работы (широко применяется для оказания услуг населению в сельской местности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200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5461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4610" algn="just">
              <a:spcAft>
                <a:spcPts val="0"/>
              </a:spcAft>
            </a:pPr>
            <a:r>
              <a:rPr lang="ru-RU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ru-RU" sz="20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7) </a:t>
            </a:r>
            <a:r>
              <a:rPr lang="ru-RU" sz="2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Комбинированная (комплексная) 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форма обслуживания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заключается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предложении максимального количества услуг на одном месте при обеспечении минимального расхода времени потребителей.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7714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3772" y="2128997"/>
            <a:ext cx="115605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890" indent="45021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Наше общество переживает период, когда многие формы обслуживания советского периода утрачивают преимущества и исчезают, а им на смену приходят новые формы обслуживания, распространенные в мире: такие процессы особенно отчетливо видны на примере банковского обслуживания, туристских услуг, услуг связи и сделок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недвижимостью, ресторанного бизнеса, услуг в сфере культуры и т.п.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8561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3923" y="2251341"/>
            <a:ext cx="101504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165" algn="ctr">
              <a:spcAft>
                <a:spcPts val="0"/>
              </a:spcAft>
            </a:pPr>
            <a:r>
              <a:rPr lang="ru-RU" sz="4000" b="1" spc="2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Спасибо за внимание!</a:t>
            </a:r>
            <a:endParaRPr lang="ru-RU" sz="400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868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5763" y="1116448"/>
            <a:ext cx="112658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2545" indent="450215" algn="ctr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спекты неодинаковых национальных моделей классификации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R="42545" indent="450215" algn="ctr">
              <a:spcAft>
                <a:spcPts val="0"/>
              </a:spcAft>
            </a:pP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42545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1-й – эти модели позволяют отобразить различные, порой скрытые, неочевидные характеристики сервисной деятельности, демонстрируя тем самым широкий спектр адаптационных возможностей современного сервиса по отношению к меняющемуся миру;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42545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2-й – несопоставимые модели затрудняют сравнительный анализ сферы услуг в международном масштабе.</a:t>
            </a:r>
          </a:p>
          <a:p>
            <a:pPr marL="342900" marR="42545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42545" indent="450215" algn="ctr">
              <a:spcAft>
                <a:spcPts val="0"/>
              </a:spcAft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ru-RU" sz="24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адача выработки единых критериев и схем классификации услуг пока остается нерешенной проблемой</a:t>
            </a:r>
          </a:p>
        </p:txBody>
      </p:sp>
    </p:spTree>
    <p:extLst>
      <p:ext uri="{BB962C8B-B14F-4D97-AF65-F5344CB8AC3E}">
        <p14:creationId xmlns:p14="http://schemas.microsoft.com/office/powerpoint/2010/main" val="3531525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8407" y="737057"/>
            <a:ext cx="116330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2545" algn="ctr"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одель классификации услуг в США и Канаде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модель основана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содержательно-функциональных критериях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):</a:t>
            </a:r>
          </a:p>
          <a:p>
            <a:pPr marR="42545" indent="450215" algn="just">
              <a:spcAft>
                <a:spcPts val="0"/>
              </a:spcAft>
            </a:pP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42545" indent="45021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транспорт (железнодорожный, авиационный, грузовой, автотранспорт, пр.),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коммуникации (телефон, телеграф, радио и т.п.);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общественно полезные услуги (электро-, водо- и газоснаб­жение, пр.),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-10287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массовая деятельность (оптовая и розничная торговля),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-11430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5) финансирование, страхование, в том числе работа с недвижимостью,</a:t>
            </a:r>
          </a:p>
          <a:p>
            <a:pPr marR="4445" indent="45021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6) непосредственно сервис (отели, услуги, имеющие личностный характер, консультации по организации массового предпринимательства, ремонт автомобилей, ремонт различных предметов, прокат кинофильмов, развлечения и отдых и др.),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-11430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7) прочие виды сервиса,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-1143000" algn="l"/>
              </a:tabLst>
            </a:pP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1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3413" y="603985"/>
            <a:ext cx="1134948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  <a:tabLst>
                <a:tab pos="-1143000" algn="l"/>
              </a:tabLst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Модель, которая позволяет использовать сопоставимые статданные относительно этих услуг для сравнительного изучения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(используется в разных странах мира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):</a:t>
            </a:r>
          </a:p>
          <a:p>
            <a:pPr indent="450215" algn="just">
              <a:spcAft>
                <a:spcPts val="0"/>
              </a:spcAft>
              <a:tabLst>
                <a:tab pos="-1143000" algn="l"/>
              </a:tabLst>
            </a:pP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-11430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деловые услуги,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-11430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услуги связи,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  <a:tabLst>
                <a:tab pos="-1028700" algn="l"/>
              </a:tabLs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3)строительные и инжиниринговые услуги,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дистрибьютерские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услуги,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5) общеобразовательные услуги,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6) финансовые услуги, включая страхование,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7) услуги по охране здоровья и социальные услуги,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8) туризм и путешествия; услуги в области организации досуга,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9) транспортные услуги,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10) прочие услуги,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32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0322" y="333193"/>
            <a:ext cx="11768316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1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Классификации услуг, используемых в России</a:t>
            </a:r>
            <a:r>
              <a:rPr lang="ru-RU" sz="21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450215" algn="ctr">
              <a:spcAft>
                <a:spcPts val="0"/>
              </a:spcAft>
            </a:pPr>
            <a:endParaRPr lang="ru-RU" sz="21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31750" indent="185738" algn="just">
              <a:spcAft>
                <a:spcPts val="0"/>
              </a:spcAft>
            </a:pPr>
            <a:r>
              <a:rPr lang="ru-RU" sz="2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торговля (оптовая и розничная),</a:t>
            </a:r>
            <a:endParaRPr lang="ru-RU" sz="2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5738" algn="just">
              <a:spcAft>
                <a:spcPts val="0"/>
              </a:spcAft>
            </a:pPr>
            <a:r>
              <a:rPr lang="ru-RU" sz="2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услуги по обеспечению питания и проживания (гостиницы, структуры общественного питания),</a:t>
            </a:r>
            <a:endParaRPr lang="ru-RU" sz="2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5738" algn="just">
              <a:spcAft>
                <a:spcPts val="0"/>
              </a:spcAft>
            </a:pPr>
            <a:r>
              <a:rPr lang="ru-RU" sz="2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транспорт,</a:t>
            </a:r>
            <a:endParaRPr lang="ru-RU" sz="2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5738" algn="just">
              <a:spcAft>
                <a:spcPts val="0"/>
              </a:spcAft>
            </a:pPr>
            <a:r>
              <a:rPr lang="ru-RU" sz="2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связь и информационное обслуживание,</a:t>
            </a:r>
            <a:endParaRPr lang="ru-RU" sz="2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5738" algn="just">
              <a:spcAft>
                <a:spcPts val="0"/>
              </a:spcAft>
            </a:pPr>
            <a:r>
              <a:rPr lang="ru-RU" sz="2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5) услуги по снабжению, заготовкам и хранению </a:t>
            </a:r>
            <a:endParaRPr lang="ru-RU" sz="2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5738" algn="just">
              <a:spcAft>
                <a:spcPts val="0"/>
              </a:spcAft>
            </a:pPr>
            <a:r>
              <a:rPr lang="ru-RU" sz="2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6) материально-технических ресурсов,</a:t>
            </a:r>
            <a:endParaRPr lang="ru-RU" sz="2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5738" algn="just">
              <a:spcAft>
                <a:spcPts val="0"/>
              </a:spcAft>
            </a:pPr>
            <a:r>
              <a:rPr lang="ru-RU" sz="2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7) кредит, финансы и страхование, сделки с недвижимостью,</a:t>
            </a:r>
            <a:endParaRPr lang="ru-RU" sz="2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5738" algn="just">
              <a:spcAft>
                <a:spcPts val="0"/>
              </a:spcAft>
            </a:pPr>
            <a:r>
              <a:rPr lang="ru-RU" sz="2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8) образование, культуру и искусство,</a:t>
            </a:r>
            <a:endParaRPr lang="ru-RU" sz="2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5738" algn="just">
              <a:spcAft>
                <a:spcPts val="0"/>
              </a:spcAft>
            </a:pPr>
            <a:r>
              <a:rPr lang="ru-RU" sz="2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9)науку и научное обслуживание,</a:t>
            </a:r>
            <a:endParaRPr lang="ru-RU" sz="2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5738" algn="just">
              <a:spcAft>
                <a:spcPts val="0"/>
              </a:spcAft>
            </a:pPr>
            <a:r>
              <a:rPr lang="ru-RU" sz="2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10) здравоохранение, включая физическую культуру и спорт,</a:t>
            </a:r>
            <a:endParaRPr lang="ru-RU" sz="2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4445" indent="185738" algn="just">
              <a:spcAft>
                <a:spcPts val="0"/>
              </a:spcAft>
            </a:pPr>
            <a:r>
              <a:rPr lang="ru-RU" sz="2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11) услуги по обслуживанию домашнего хозяйства (ремонт жилья, </a:t>
            </a:r>
            <a:r>
              <a:rPr lang="ru-RU" sz="2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производственно-бытовые </a:t>
            </a:r>
            <a:br>
              <a:rPr lang="ru-RU" sz="2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коммунальные </a:t>
            </a:r>
            <a:r>
              <a:rPr lang="ru-RU" sz="2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услуги),</a:t>
            </a:r>
            <a:endParaRPr lang="ru-RU" sz="2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5738" algn="just">
              <a:spcAft>
                <a:spcPts val="0"/>
              </a:spcAft>
            </a:pPr>
            <a:r>
              <a:rPr lang="ru-RU" sz="2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12) услуги личного характера (непроизводственные, бытовые и др.),</a:t>
            </a:r>
            <a:endParaRPr lang="ru-RU" sz="2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5738" algn="just">
              <a:spcAft>
                <a:spcPts val="0"/>
              </a:spcAft>
            </a:pPr>
            <a:r>
              <a:rPr lang="ru-RU" sz="2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13) услуги государственного управления,</a:t>
            </a:r>
            <a:endParaRPr lang="ru-RU" sz="2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5738"/>
            <a:r>
              <a:rPr lang="ru-RU" sz="2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</a:t>
            </a:r>
            <a:r>
              <a:rPr lang="ru-RU" sz="21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другие услуги</a:t>
            </a:r>
            <a:endParaRPr lang="ru-RU" sz="2100" dirty="0"/>
          </a:p>
        </p:txBody>
      </p:sp>
    </p:spTree>
    <p:extLst>
      <p:ext uri="{BB962C8B-B14F-4D97-AF65-F5344CB8AC3E}">
        <p14:creationId xmlns:p14="http://schemas.microsoft.com/office/powerpoint/2010/main" val="3488814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8765" y="467579"/>
            <a:ext cx="1157701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Классификация с использованием критериев, связанных 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ru-RU" sz="20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функциональной сущностью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услуг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450215" algn="ctr">
              <a:spcAft>
                <a:spcPts val="0"/>
              </a:spcAft>
            </a:pPr>
            <a:endParaRPr lang="ru-RU" sz="2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7188" indent="-357188" algn="just"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услуги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производственного характера – оказываются экономическим структурам в связи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их производственными нуждами (в том числе охранные, ремонтные, банковские, деловые и др.),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7188" indent="-357188" algn="just">
              <a:spcAft>
                <a:spcPts val="0"/>
              </a:spcAft>
              <a:tabLst>
                <a:tab pos="-1143000" algn="l"/>
              </a:tabLs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торговые услуги (оптовые и розничные),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7188" indent="-357188" algn="just">
              <a:spcAft>
                <a:spcPts val="0"/>
              </a:spcAft>
              <a:tabLst>
                <a:tab pos="-1143000" algn="l"/>
              </a:tabLs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услуги жизнеобеспечения – связаны с обслуживанием граждан в рамках семейно-домашних связей, т.е. с обустройством жилища, ведением домашнего хозяйства, реализацией семейных потребностей, домашним отдыхом,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57188" indent="-357188" algn="just">
              <a:spcAft>
                <a:spcPts val="0"/>
              </a:spcAft>
              <a:tabLst>
                <a:tab pos="-1143000" algn="l"/>
              </a:tabLs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социальные услуги – нацелены на удовлетворение потребностей людей в тех товарах, качествах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функциях, которые необходимы им как субъектам общественных отношений: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4375" indent="-357188" algn="just">
              <a:spcAft>
                <a:spcPts val="0"/>
              </a:spcAft>
              <a:tabLst>
                <a:tab pos="-1143000" algn="l"/>
              </a:tabLs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 транспортные,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4375" indent="-357188" algn="just">
              <a:spcAft>
                <a:spcPts val="0"/>
              </a:spcAft>
              <a:tabLst>
                <a:tab pos="-1143000" algn="l"/>
              </a:tabLs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б) финансовые,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4375" indent="-357188" algn="just">
              <a:spcAft>
                <a:spcPts val="0"/>
              </a:spcAft>
              <a:tabLst>
                <a:tab pos="-1143000" algn="l"/>
              </a:tabLs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в) почтовые,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4375" indent="-357188" algn="just">
              <a:spcAft>
                <a:spcPts val="0"/>
              </a:spcAft>
              <a:tabLst>
                <a:tab pos="-1143000" algn="l"/>
              </a:tabLs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г) рекреационные (поддержание здоровья, организация отдыха в общественно-массовых формах), образовательные, информационные и др.,</a:t>
            </a:r>
            <a:endParaRPr lang="ru-RU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14375" indent="-357188" algn="just">
              <a:spcAft>
                <a:spcPts val="0"/>
              </a:spcAft>
              <a:tabLst>
                <a:tab pos="-1143000" algn="l"/>
              </a:tabLst>
            </a:pP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д) культурные услуги – связаны с оказанием услуг познавательно-научного, художественно-эстетического, развлекательного </a:t>
            </a:r>
            <a:r>
              <a:rPr lang="ru-RU" sz="20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плана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513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6210" y="1124413"/>
            <a:ext cx="1151527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3970" indent="450215" algn="ctr">
              <a:spcAft>
                <a:spcPts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лассификация с использованием критериев разделяющих услуги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материальные и нематериальные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R="13970" indent="450215" algn="ctr">
              <a:spcAft>
                <a:spcPts val="0"/>
              </a:spcAft>
            </a:pP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3970" indent="450215" algn="just"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материальные услуги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требуют материальных ресурсов, которые позже люди используют, потребляют, изнашивают (сырье, запчасти, полуфабрикаты, продукты повседневного спроса и др.),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3970" indent="450215" algn="just"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нематериальные услуги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задействуют неосязаемые, духовные компоненты человеческой активности – знания, математический аппарат и статистику, художественные образы, духовные ценности.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883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45878" y="1476544"/>
            <a:ext cx="1119708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165" indent="450215" algn="just">
              <a:spcAft>
                <a:spcPts val="0"/>
              </a:spcAft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Множество вариантов классификации сервисной деятельности говорит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R="50165" indent="450215" algn="just">
              <a:spcAft>
                <a:spcPts val="0"/>
              </a:spcAft>
            </a:pP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50165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 адаптивной и пластичной природе сервисного труда,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50165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постоянном росте в мире числа услуг и способов обслуживания,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50165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динамизме развития сервисной деятельности в целом.</a:t>
            </a:r>
          </a:p>
          <a:p>
            <a:pPr marL="342900" marR="50165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50165" indent="450215" algn="ctr"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научно-теоретического анализа услуг позволяют раскрыть сущность сервисной деятельности как хозяйственного явления.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278037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68</TotalTime>
  <Words>1001</Words>
  <Application>Microsoft Office PowerPoint</Application>
  <PresentationFormat>Широкоэкранный</PresentationFormat>
  <Paragraphs>150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Wingdings</vt:lpstr>
      <vt:lpstr>Ретро</vt:lpstr>
      <vt:lpstr>Лекция 7. Разновидности услуг и их характеристика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7. Разновидности услуг и их характеристика </dc:title>
  <dc:creator>Ksenia</dc:creator>
  <cp:lastModifiedBy>Учетная запись Майкрософт</cp:lastModifiedBy>
  <cp:revision>9</cp:revision>
  <dcterms:created xsi:type="dcterms:W3CDTF">2014-04-28T10:28:58Z</dcterms:created>
  <dcterms:modified xsi:type="dcterms:W3CDTF">2023-03-08T14:47:16Z</dcterms:modified>
</cp:coreProperties>
</file>